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75" r:id="rId5"/>
    <p:sldId id="276" r:id="rId6"/>
    <p:sldId id="287" r:id="rId7"/>
    <p:sldId id="288" r:id="rId8"/>
    <p:sldId id="260" r:id="rId9"/>
    <p:sldId id="263" r:id="rId10"/>
    <p:sldId id="264" r:id="rId11"/>
    <p:sldId id="265" r:id="rId12"/>
    <p:sldId id="297" r:id="rId13"/>
    <p:sldId id="268" r:id="rId14"/>
    <p:sldId id="282" r:id="rId15"/>
    <p:sldId id="283" r:id="rId16"/>
    <p:sldId id="284" r:id="rId17"/>
    <p:sldId id="279" r:id="rId18"/>
    <p:sldId id="292" r:id="rId19"/>
    <p:sldId id="280" r:id="rId20"/>
    <p:sldId id="29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6CB0B"/>
    <a:srgbClr val="99CC00"/>
    <a:srgbClr val="CCCC00"/>
    <a:srgbClr val="008000"/>
    <a:srgbClr val="00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8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24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78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56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5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0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97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0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4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3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A333-129B-4051-B453-5A6AFD1A5C21}" type="datetimeFigureOut">
              <a:rPr lang="it-IT" smtClean="0"/>
              <a:pPr/>
              <a:t>03/04/2015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87C8-8D54-4F97-9F33-422059A6DF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66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" y="5013176"/>
            <a:ext cx="3702143" cy="140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2348880"/>
            <a:ext cx="7920880" cy="1384134"/>
          </a:xfrm>
          <a:prstGeom prst="rect">
            <a:avLst/>
          </a:prstGeom>
          <a:solidFill>
            <a:srgbClr val="BFCD0D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92" tIns="45294" rIns="90592" bIns="45294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rial" charset="0"/>
              </a:defRPr>
            </a:lvl1pPr>
            <a:lvl2pPr marL="452438" defTabSz="906463">
              <a:defRPr>
                <a:solidFill>
                  <a:schemeClr val="tx1"/>
                </a:solidFill>
                <a:latin typeface="Arial" charset="0"/>
              </a:defRPr>
            </a:lvl2pPr>
            <a:lvl3pPr marL="906463" defTabSz="906463">
              <a:defRPr>
                <a:solidFill>
                  <a:schemeClr val="tx1"/>
                </a:solidFill>
                <a:latin typeface="Arial" charset="0"/>
              </a:defRPr>
            </a:lvl3pPr>
            <a:lvl4pPr marL="1358900" defTabSz="906463">
              <a:defRPr>
                <a:solidFill>
                  <a:schemeClr val="tx1"/>
                </a:solidFill>
                <a:latin typeface="Arial" charset="0"/>
              </a:defRPr>
            </a:lvl4pPr>
            <a:lvl5pPr marL="1812925" defTabSz="906463">
              <a:defRPr>
                <a:solidFill>
                  <a:schemeClr val="tx1"/>
                </a:solidFill>
                <a:latin typeface="Arial" charset="0"/>
              </a:defRPr>
            </a:lvl5pPr>
            <a:lvl6pPr marL="22701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273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845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17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Crescere forti e sani con Mister </a:t>
            </a:r>
            <a:r>
              <a:rPr lang="it-IT" altLang="it-IT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Bone</a:t>
            </a:r>
            <a:r>
              <a:rPr lang="it-IT" altLang="it-IT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: un progetto educativo per l’età infantile per avere ossa forti e in buona salute da adulti e da anziani</a:t>
            </a:r>
            <a:endParaRPr lang="en-US" altLang="it-IT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31840" cy="15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19618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712" y="3933056"/>
            <a:ext cx="5112568" cy="368472"/>
          </a:xfrm>
          <a:prstGeom prst="rect">
            <a:avLst/>
          </a:prstGeom>
          <a:solidFill>
            <a:srgbClr val="BFCD0D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92" tIns="45294" rIns="90592" bIns="45294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rial" charset="0"/>
              </a:defRPr>
            </a:lvl1pPr>
            <a:lvl2pPr marL="452438" defTabSz="906463">
              <a:defRPr>
                <a:solidFill>
                  <a:schemeClr val="tx1"/>
                </a:solidFill>
                <a:latin typeface="Arial" charset="0"/>
              </a:defRPr>
            </a:lvl2pPr>
            <a:lvl3pPr marL="906463" defTabSz="906463">
              <a:defRPr>
                <a:solidFill>
                  <a:schemeClr val="tx1"/>
                </a:solidFill>
                <a:latin typeface="Arial" charset="0"/>
              </a:defRPr>
            </a:lvl3pPr>
            <a:lvl4pPr marL="1358900" defTabSz="906463">
              <a:defRPr>
                <a:solidFill>
                  <a:schemeClr val="tx1"/>
                </a:solidFill>
                <a:latin typeface="Arial" charset="0"/>
              </a:defRPr>
            </a:lvl4pPr>
            <a:lvl5pPr marL="1812925" defTabSz="906463">
              <a:defRPr>
                <a:solidFill>
                  <a:schemeClr val="tx1"/>
                </a:solidFill>
                <a:latin typeface="Arial" charset="0"/>
              </a:defRPr>
            </a:lvl5pPr>
            <a:lvl6pPr marL="22701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273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845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17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Barbara </a:t>
            </a:r>
            <a:r>
              <a:rPr lang="it-IT" altLang="it-IT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Pampaloni</a:t>
            </a:r>
            <a:r>
              <a:rPr lang="it-IT" altLang="it-IT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 &amp; Maria Luisa Brandi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1920" y="5517232"/>
            <a:ext cx="5112568" cy="645470"/>
          </a:xfrm>
          <a:prstGeom prst="rect">
            <a:avLst/>
          </a:prstGeom>
          <a:solidFill>
            <a:srgbClr val="BFCD0D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92" tIns="45294" rIns="90592" bIns="45294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rial" charset="0"/>
              </a:defRPr>
            </a:lvl1pPr>
            <a:lvl2pPr marL="452438" defTabSz="906463">
              <a:defRPr>
                <a:solidFill>
                  <a:schemeClr val="tx1"/>
                </a:solidFill>
                <a:latin typeface="Arial" charset="0"/>
              </a:defRPr>
            </a:lvl2pPr>
            <a:lvl3pPr marL="906463" defTabSz="906463">
              <a:defRPr>
                <a:solidFill>
                  <a:schemeClr val="tx1"/>
                </a:solidFill>
                <a:latin typeface="Arial" charset="0"/>
              </a:defRPr>
            </a:lvl3pPr>
            <a:lvl4pPr marL="1358900" defTabSz="906463">
              <a:defRPr>
                <a:solidFill>
                  <a:schemeClr val="tx1"/>
                </a:solidFill>
                <a:latin typeface="Arial" charset="0"/>
              </a:defRPr>
            </a:lvl4pPr>
            <a:lvl5pPr marL="1812925" defTabSz="906463">
              <a:defRPr>
                <a:solidFill>
                  <a:schemeClr val="tx1"/>
                </a:solidFill>
                <a:latin typeface="Arial" charset="0"/>
              </a:defRPr>
            </a:lvl5pPr>
            <a:lvl6pPr marL="22701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273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845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17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IV Convegno Nazionale di promozione della salute per l’infanzia – Milano, 2 Aprile 2015</a:t>
            </a:r>
          </a:p>
        </p:txBody>
      </p:sp>
    </p:spTree>
    <p:extLst>
      <p:ext uri="{BB962C8B-B14F-4D97-AF65-F5344CB8AC3E}">
        <p14:creationId xmlns:p14="http://schemas.microsoft.com/office/powerpoint/2010/main" val="7552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://www.misterbone.it/images/stories/istr_rischia/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04" y="68780"/>
            <a:ext cx="4083372" cy="3144196"/>
          </a:xfrm>
          <a:prstGeom prst="rect">
            <a:avLst/>
          </a:prstGeom>
          <a:noFill/>
        </p:spPr>
      </p:pic>
      <p:pic>
        <p:nvPicPr>
          <p:cNvPr id="41988" name="Picture 4" descr="http://www.misterbone.it/images/stories/istr_rischia/Immagin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2008"/>
            <a:ext cx="4495832" cy="3284984"/>
          </a:xfrm>
          <a:prstGeom prst="rect">
            <a:avLst/>
          </a:prstGeom>
          <a:noFill/>
        </p:spPr>
      </p:pic>
      <p:pic>
        <p:nvPicPr>
          <p:cNvPr id="41990" name="Picture 6" descr="http://www.misterbone.it/images/stories/istr_rischia/Immagin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223245" cy="3096344"/>
          </a:xfrm>
          <a:prstGeom prst="rect">
            <a:avLst/>
          </a:prstGeom>
          <a:noFill/>
        </p:spPr>
      </p:pic>
      <p:pic>
        <p:nvPicPr>
          <p:cNvPr id="41992" name="Picture 8" descr="http://www.misterbone.it/images/stories/istr_rischia/Immagin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423096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957" cy="3140968"/>
          </a:xfrm>
          <a:prstGeom prst="rect">
            <a:avLst/>
          </a:prstGeom>
          <a:noFill/>
        </p:spPr>
      </p:pic>
      <p:pic>
        <p:nvPicPr>
          <p:cNvPr id="3" name="Picture 4" descr="Scan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077072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THE MISTERBONE BOOK</a:t>
            </a:r>
            <a:endParaRPr lang="it-IT" sz="32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19618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79512" y="1471289"/>
            <a:ext cx="6984776" cy="70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400" tIns="43200" rIns="86400" bIns="43200">
            <a:spAutoFit/>
          </a:bodyPr>
          <a:lstStyle/>
          <a:p>
            <a:pPr algn="just" defTabSz="863918"/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Campione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: 176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alunni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 (48 %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maschi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 e 52 %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femmine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)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di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 4° e 5°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elementare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frequentanti</a:t>
            </a:r>
            <a:r>
              <a:rPr lang="en-US" altLang="it-IT" sz="2000" dirty="0" smtClean="0">
                <a:solidFill>
                  <a:srgbClr val="000000"/>
                </a:solidFill>
                <a:latin typeface="Maiandra GD" pitchFamily="34" charset="0"/>
              </a:rPr>
              <a:t> due </a:t>
            </a:r>
            <a:r>
              <a:rPr lang="en-US" altLang="it-IT" sz="2000" dirty="0" err="1" smtClean="0">
                <a:solidFill>
                  <a:srgbClr val="000000"/>
                </a:solidFill>
                <a:latin typeface="Maiandra GD" pitchFamily="34" charset="0"/>
              </a:rPr>
              <a:t>scuole</a:t>
            </a:r>
            <a:endParaRPr lang="it-IT" altLang="it-IT" sz="2000" dirty="0" smtClean="0">
              <a:solidFill>
                <a:srgbClr val="000000"/>
              </a:solidFill>
              <a:latin typeface="Maiandra GD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3528" y="0"/>
            <a:ext cx="66976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Crescere forti e sani con </a:t>
            </a:r>
            <a:r>
              <a:rPr lang="it-IT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MISTERBONE…</a:t>
            </a:r>
            <a:r>
              <a:rPr lang="it-IT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 </a:t>
            </a:r>
          </a:p>
          <a:p>
            <a:pPr algn="ctr"/>
            <a:endParaRPr lang="it-IT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Verifica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e i Risultati dell’intervento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41002" y="2420888"/>
            <a:ext cx="4933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QUESTIONARIO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ALIMENTARE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</a:t>
            </a:r>
          </a:p>
          <a:p>
            <a:r>
              <a:rPr lang="it-IT" dirty="0">
                <a:latin typeface="Maiandra GD" pitchFamily="34" charset="0"/>
              </a:rPr>
              <a:t>21 domande sul consumo di </a:t>
            </a:r>
            <a:r>
              <a:rPr lang="it-IT" dirty="0" smtClean="0">
                <a:latin typeface="Maiandra GD" pitchFamily="34" charset="0"/>
              </a:rPr>
              <a:t>alimenti </a:t>
            </a:r>
            <a:r>
              <a:rPr lang="it-IT" dirty="0">
                <a:latin typeface="Maiandra GD" pitchFamily="34" charset="0"/>
              </a:rPr>
              <a:t>e bevande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876256" y="4437112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ATLANTE FOTOGRAFICO</a:t>
            </a:r>
            <a:endParaRPr lang="it-IT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04"/>
          <p:cNvSpPr>
            <a:spLocks noChangeArrowheads="1"/>
          </p:cNvSpPr>
          <p:nvPr/>
        </p:nvSpPr>
        <p:spPr bwMode="auto">
          <a:xfrm>
            <a:off x="5800919" y="2511376"/>
            <a:ext cx="2443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Maiandra GD" pitchFamily="34" charset="0"/>
              </a:rPr>
              <a:t>Frequenza di consumo</a:t>
            </a: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5802507" y="2868563"/>
            <a:ext cx="22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Maiandra GD" pitchFamily="34" charset="0"/>
              </a:rPr>
              <a:t>Quantità consumata</a:t>
            </a:r>
          </a:p>
        </p:txBody>
      </p:sp>
      <p:sp>
        <p:nvSpPr>
          <p:cNvPr id="12" name="Line 210"/>
          <p:cNvSpPr>
            <a:spLocks noChangeShapeType="1"/>
          </p:cNvSpPr>
          <p:nvPr/>
        </p:nvSpPr>
        <p:spPr bwMode="auto">
          <a:xfrm flipV="1">
            <a:off x="5202407" y="2690762"/>
            <a:ext cx="623912" cy="16217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3" name="Line 211"/>
          <p:cNvSpPr>
            <a:spLocks noChangeShapeType="1"/>
          </p:cNvSpPr>
          <p:nvPr/>
        </p:nvSpPr>
        <p:spPr bwMode="auto">
          <a:xfrm>
            <a:off x="5202408" y="2924944"/>
            <a:ext cx="611212" cy="13570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>
              <a:solidFill>
                <a:srgbClr val="C00000"/>
              </a:solidFill>
              <a:latin typeface="Maiandra GD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25576" y="3490714"/>
            <a:ext cx="6822688" cy="2026518"/>
            <a:chOff x="125576" y="3490714"/>
            <a:chExt cx="6822688" cy="2026518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576" y="3490714"/>
              <a:ext cx="6822688" cy="195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3851920" y="5301208"/>
              <a:ext cx="19442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Picture 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980" y="5157192"/>
            <a:ext cx="2492020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1619672" y="573325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Maiandra GD" pitchFamily="34" charset="0"/>
              </a:rPr>
              <a:t>1° Rilevazione  Inizio Progetto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Maiandra GD" pitchFamily="34" charset="0"/>
              </a:rPr>
              <a:t>2° Rilevazione  Dopo 6 mesi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584" y="0"/>
            <a:ext cx="19618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e 31"/>
          <p:cNvSpPr/>
          <p:nvPr/>
        </p:nvSpPr>
        <p:spPr>
          <a:xfrm>
            <a:off x="3707904" y="2442374"/>
            <a:ext cx="100811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05936" y="162880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 VARIABILI ANALIZZATE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843808" y="2298358"/>
            <a:ext cx="679994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Zinco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61163" y="3571655"/>
            <a:ext cx="1123206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Magnesio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51920" y="4026550"/>
            <a:ext cx="1501700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Acido ossalico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499992" y="2946430"/>
            <a:ext cx="690830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Rame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637338" y="3138268"/>
            <a:ext cx="689612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Sodio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79712" y="2730406"/>
            <a:ext cx="817853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Selenio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810000" y="2481540"/>
            <a:ext cx="762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Calcio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311775" y="3266855"/>
            <a:ext cx="1176541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Vitamina C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987824" y="3035854"/>
            <a:ext cx="1264543" cy="338554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Vitamina D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956300" y="2248004"/>
            <a:ext cx="824265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Calorie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75463" y="2406430"/>
            <a:ext cx="896784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Potassio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411760" y="3522494"/>
            <a:ext cx="1200650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Fibra totale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4067944" y="3522494"/>
            <a:ext cx="1147686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Vitamina E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403648" y="3234462"/>
            <a:ext cx="648254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Ferro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762500" y="2306741"/>
            <a:ext cx="855042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Maiandra GD" pitchFamily="34" charset="0"/>
              </a:rPr>
              <a:t>Fosforo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83568" y="5312242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Maiandra GD" pitchFamily="34" charset="0"/>
              </a:rPr>
              <a:t>I dati </a:t>
            </a:r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dei questionari alimentari sono </a:t>
            </a:r>
            <a:r>
              <a:rPr lang="it-IT" b="1" dirty="0">
                <a:solidFill>
                  <a:srgbClr val="C00000"/>
                </a:solidFill>
                <a:latin typeface="Maiandra GD" pitchFamily="34" charset="0"/>
              </a:rPr>
              <a:t>stati </a:t>
            </a:r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analizzati con un software per l’elaborazione </a:t>
            </a:r>
            <a:r>
              <a:rPr lang="it-IT" b="1" dirty="0">
                <a:solidFill>
                  <a:srgbClr val="C00000"/>
                </a:solidFill>
                <a:latin typeface="Maiandra GD" pitchFamily="34" charset="0"/>
              </a:rPr>
              <a:t>delle indagini alimentari (</a:t>
            </a:r>
            <a:r>
              <a:rPr lang="it-IT" b="1" dirty="0" err="1">
                <a:solidFill>
                  <a:srgbClr val="C00000"/>
                </a:solidFill>
                <a:latin typeface="Maiandra GD" pitchFamily="34" charset="0"/>
              </a:rPr>
              <a:t>WinFood</a:t>
            </a:r>
            <a:r>
              <a:rPr lang="it-IT" b="1" dirty="0">
                <a:solidFill>
                  <a:srgbClr val="C00000"/>
                </a:solidFill>
                <a:latin typeface="Maiandra GD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- Medi </a:t>
            </a:r>
            <a:r>
              <a:rPr lang="it-IT" b="1" dirty="0" err="1">
                <a:solidFill>
                  <a:srgbClr val="C00000"/>
                </a:solidFill>
                <a:latin typeface="Maiandra GD" pitchFamily="34" charset="0"/>
              </a:rPr>
              <a:t>Matica</a:t>
            </a:r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).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L'analisi </a:t>
            </a:r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statistica dei dati è stata effettuata mediante l'applicazione del test t di </a:t>
            </a:r>
            <a:r>
              <a:rPr lang="it-IT" b="1" dirty="0" err="1" smtClean="0">
                <a:solidFill>
                  <a:srgbClr val="C00000"/>
                </a:solidFill>
                <a:latin typeface="Maiandra GD" pitchFamily="34" charset="0"/>
              </a:rPr>
              <a:t>Student</a:t>
            </a:r>
            <a:r>
              <a:rPr lang="it-IT" b="1" dirty="0" smtClean="0">
                <a:solidFill>
                  <a:srgbClr val="C00000"/>
                </a:solidFill>
                <a:latin typeface="Maiandra GD" pitchFamily="34" charset="0"/>
              </a:rPr>
              <a:t> per campioni appaiati </a:t>
            </a:r>
            <a:r>
              <a:rPr lang="it-IT" b="1" smtClean="0">
                <a:solidFill>
                  <a:srgbClr val="C00000"/>
                </a:solidFill>
                <a:latin typeface="Maiandra GD" pitchFamily="34" charset="0"/>
              </a:rPr>
              <a:t>in </a:t>
            </a:r>
            <a:r>
              <a:rPr lang="it-IT" b="1" smtClean="0">
                <a:solidFill>
                  <a:srgbClr val="C00000"/>
                </a:solidFill>
                <a:latin typeface="Maiandra GD" pitchFamily="34" charset="0"/>
              </a:rPr>
              <a:t>SPSS.</a:t>
            </a:r>
            <a:endParaRPr lang="it-IT" b="1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4244573" y="4522677"/>
            <a:ext cx="648072" cy="643061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990099"/>
              </a:solidFill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2051720" y="4026550"/>
            <a:ext cx="1364184" cy="33855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Acido folico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5436096" y="2730406"/>
            <a:ext cx="1362075" cy="3460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Vitamina B6</a:t>
            </a:r>
          </a:p>
        </p:txBody>
      </p:sp>
      <p:sp>
        <p:nvSpPr>
          <p:cNvPr id="30" name="Rectangle 141"/>
          <p:cNvSpPr>
            <a:spLocks noChangeArrowheads="1"/>
          </p:cNvSpPr>
          <p:nvPr/>
        </p:nvSpPr>
        <p:spPr bwMode="auto">
          <a:xfrm>
            <a:off x="1403648" y="2226350"/>
            <a:ext cx="1011237" cy="3460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Proteine</a:t>
            </a:r>
          </a:p>
        </p:txBody>
      </p:sp>
      <p:sp>
        <p:nvSpPr>
          <p:cNvPr id="31" name="Rectangle 142"/>
          <p:cNvSpPr>
            <a:spLocks noChangeArrowheads="1"/>
          </p:cNvSpPr>
          <p:nvPr/>
        </p:nvSpPr>
        <p:spPr bwMode="auto">
          <a:xfrm>
            <a:off x="5580112" y="3810526"/>
            <a:ext cx="1181100" cy="34607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latin typeface="Maiandra GD" pitchFamily="34" charset="0"/>
              </a:rPr>
              <a:t>Vitamina A</a:t>
            </a:r>
          </a:p>
        </p:txBody>
      </p:sp>
      <p:sp>
        <p:nvSpPr>
          <p:cNvPr id="33" name="Ovale 32"/>
          <p:cNvSpPr/>
          <p:nvPr/>
        </p:nvSpPr>
        <p:spPr>
          <a:xfrm>
            <a:off x="2987824" y="2946430"/>
            <a:ext cx="11521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95536" y="95536"/>
            <a:ext cx="66976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Crescere forti e sani con </a:t>
            </a:r>
            <a:r>
              <a:rPr lang="it-IT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MISTERBONE…</a:t>
            </a:r>
            <a:r>
              <a:rPr lang="it-IT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 </a:t>
            </a:r>
          </a:p>
          <a:p>
            <a:pPr algn="ctr"/>
            <a:endParaRPr lang="it-IT" sz="2800" b="1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Verifica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e i Risultati dell’intervento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618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70" y="1412776"/>
            <a:ext cx="62901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404" y="0"/>
            <a:ext cx="197759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293096"/>
            <a:ext cx="1562744" cy="22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2132856"/>
            <a:ext cx="14053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71600" y="188640"/>
            <a:ext cx="7223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22775"/>
            <a:r>
              <a:rPr lang="it-IT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Crescere forti e sani con MISTERBONE!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5085184"/>
            <a:ext cx="81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L’introito calorico dopo l’intervento educativo non </a:t>
            </a:r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cambia:</a:t>
            </a:r>
          </a:p>
          <a:p>
            <a:pPr algn="ctr"/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 maschi da 1690±290 a 1700±330 kcal/giorno</a:t>
            </a:r>
          </a:p>
          <a:p>
            <a:pPr algn="ctr"/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femmine da 1620±256 a 1640±260 kcal/giorno</a:t>
            </a:r>
            <a:endParaRPr lang="it-IT" sz="2200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296" y="1575603"/>
            <a:ext cx="6192688" cy="33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34653" y="5157192"/>
            <a:ext cx="64817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 quantità di latte assunto dai bambini aumenta dopo l’intervento </a:t>
            </a:r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educativo da 200±35 a circa 270±65 ml/giorno nei maschi e nelle femmine.</a:t>
            </a:r>
            <a:endParaRPr lang="it-IT" sz="2200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6" y="0"/>
            <a:ext cx="197759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960" y="4293096"/>
            <a:ext cx="1562744" cy="22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032" y="1988840"/>
            <a:ext cx="14053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379992" y="188640"/>
            <a:ext cx="780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422775"/>
            <a:r>
              <a:rPr lang="it-IT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Cambiano invece le abitudini alimentari …</a:t>
            </a:r>
          </a:p>
          <a:p>
            <a:pPr algn="ctr" defTabSz="4422775"/>
            <a:r>
              <a:rPr lang="it-IT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IN MEGLIO!!!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512441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898" y="3212976"/>
            <a:ext cx="5289434" cy="2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8240" y="6046788"/>
            <a:ext cx="9075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Anche l’introito </a:t>
            </a: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di calcio e vitamina D aumentano dopo l’intervento educativo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4920" y="188640"/>
            <a:ext cx="4576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22775"/>
            <a:r>
              <a:rPr lang="it-IT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CALCIO &amp; VITAMINA D</a:t>
            </a:r>
          </a:p>
        </p:txBody>
      </p:sp>
      <p:sp>
        <p:nvSpPr>
          <p:cNvPr id="7" name="Rettangolo 6"/>
          <p:cNvSpPr/>
          <p:nvPr/>
        </p:nvSpPr>
        <p:spPr>
          <a:xfrm>
            <a:off x="251520" y="3861048"/>
            <a:ext cx="3707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 smtClean="0">
                <a:latin typeface="Maiandra GD" pitchFamily="34" charset="0"/>
              </a:rPr>
              <a:t>♀</a:t>
            </a:r>
            <a:r>
              <a:rPr lang="it-IT" altLang="it-IT" dirty="0" smtClean="0">
                <a:solidFill>
                  <a:srgbClr val="000000"/>
                </a:solidFill>
                <a:latin typeface="Maiandra GD" pitchFamily="34" charset="0"/>
              </a:rPr>
              <a:t> 860±190 a 1060±200 mg/</a:t>
            </a:r>
            <a:r>
              <a:rPr lang="it-IT" altLang="it-IT" dirty="0" err="1" smtClean="0">
                <a:solidFill>
                  <a:srgbClr val="000000"/>
                </a:solidFill>
                <a:latin typeface="Maiandra GD" pitchFamily="34" charset="0"/>
              </a:rPr>
              <a:t>die</a:t>
            </a:r>
            <a:endParaRPr lang="it-IT" altLang="it-IT" dirty="0" smtClean="0">
              <a:solidFill>
                <a:srgbClr val="000000"/>
              </a:solidFill>
              <a:latin typeface="Maiandra GD" pitchFamily="34" charset="0"/>
            </a:endParaRPr>
          </a:p>
          <a:p>
            <a:endParaRPr lang="it-IT" altLang="it-IT" dirty="0" smtClean="0">
              <a:solidFill>
                <a:srgbClr val="000000"/>
              </a:solidFill>
              <a:latin typeface="Maiandra GD" pitchFamily="34" charset="0"/>
            </a:endParaRPr>
          </a:p>
          <a:p>
            <a:r>
              <a:rPr lang="it-IT" altLang="it-IT" sz="2400" dirty="0" smtClean="0">
                <a:solidFill>
                  <a:srgbClr val="000000"/>
                </a:solidFill>
                <a:latin typeface="Maiandra GD" pitchFamily="34" charset="0"/>
              </a:rPr>
              <a:t>♂</a:t>
            </a:r>
            <a:r>
              <a:rPr lang="it-IT" altLang="it-IT" dirty="0" smtClean="0">
                <a:solidFill>
                  <a:srgbClr val="000000"/>
                </a:solidFill>
                <a:latin typeface="Maiandra GD" pitchFamily="34" charset="0"/>
              </a:rPr>
              <a:t> 890±200 a 1100±210 mg/</a:t>
            </a:r>
            <a:r>
              <a:rPr lang="it-IT" altLang="it-IT" dirty="0" err="1" smtClean="0">
                <a:solidFill>
                  <a:srgbClr val="000000"/>
                </a:solidFill>
                <a:latin typeface="Maiandra GD" pitchFamily="34" charset="0"/>
              </a:rPr>
              <a:t>die</a:t>
            </a:r>
            <a:r>
              <a:rPr lang="it-IT" altLang="it-IT" dirty="0" smtClean="0">
                <a:solidFill>
                  <a:srgbClr val="000000"/>
                </a:solidFill>
                <a:latin typeface="Maiandra GD" pitchFamily="34" charset="0"/>
              </a:rPr>
              <a:t> </a:t>
            </a:r>
          </a:p>
          <a:p>
            <a:endParaRPr lang="it-IT" altLang="it-IT" dirty="0" smtClean="0">
              <a:solidFill>
                <a:srgbClr val="000000"/>
              </a:solidFill>
              <a:latin typeface="Maiandra GD" pitchFamily="34" charset="0"/>
            </a:endParaRPr>
          </a:p>
          <a:p>
            <a:r>
              <a:rPr lang="it-IT" altLang="it-IT" dirty="0" smtClean="0">
                <a:solidFill>
                  <a:srgbClr val="000000"/>
                </a:solidFill>
                <a:latin typeface="Maiandra GD" pitchFamily="34" charset="0"/>
              </a:rPr>
              <a:t>(p &lt;0 .001)</a:t>
            </a:r>
            <a:endParaRPr lang="it-IT" dirty="0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0"/>
            <a:ext cx="19618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555750"/>
            <a:ext cx="9144000" cy="3744913"/>
          </a:xfrm>
          <a:prstGeom prst="rect">
            <a:avLst/>
          </a:prstGeom>
          <a:solidFill>
            <a:srgbClr val="CC99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22775"/>
            <a:endParaRPr lang="it-IT" sz="87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1550" y="5464175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 percentuale di bambini NON ABITUATA a bere latte si dimezza dopo l’intervento educativo …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1213"/>
            <a:ext cx="4572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3275"/>
            <a:ext cx="4572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79713" y="188913"/>
            <a:ext cx="3582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22775"/>
            <a:r>
              <a:rPr lang="it-IT" sz="32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Assunzione di Latte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835696" y="838200"/>
            <a:ext cx="7104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Campione di 176 bambini (9-11 </a:t>
            </a:r>
            <a:r>
              <a:rPr lang="it-IT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anni),48 % maschi e 52 % femmine)</a:t>
            </a:r>
            <a:endParaRPr lang="it-IT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2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716463" y="4368800"/>
            <a:ext cx="708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p&lt;0.05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800" y="188640"/>
            <a:ext cx="4153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22775"/>
            <a:r>
              <a:rPr lang="it-IT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Assunzione di </a:t>
            </a:r>
            <a:r>
              <a:rPr lang="it-IT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Verdure</a:t>
            </a:r>
            <a:endParaRPr lang="it-IT" sz="32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50913" y="5516563"/>
            <a:ext cx="7240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 percentuale di bambini che mangia frutta e verdura aumenta del 7% dopo l’intervento …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861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75682" y="1052736"/>
            <a:ext cx="7104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Campione di 176 bambini (9-11 </a:t>
            </a:r>
            <a:r>
              <a:rPr lang="it-IT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anni),48 % maschi e 52 % femmine)</a:t>
            </a:r>
            <a:endParaRPr lang="it-IT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338" y="1990576"/>
            <a:ext cx="9110662" cy="3022600"/>
          </a:xfrm>
          <a:prstGeom prst="rect">
            <a:avLst/>
          </a:prstGeom>
          <a:solidFill>
            <a:srgbClr val="CC99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22775"/>
            <a:endParaRPr lang="it-IT" sz="870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2350938"/>
            <a:ext cx="42767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275" y="2348880"/>
            <a:ext cx="4241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699766"/>
            <a:ext cx="9144000" cy="3529434"/>
          </a:xfrm>
          <a:prstGeom prst="rect">
            <a:avLst/>
          </a:prstGeom>
          <a:solidFill>
            <a:srgbClr val="CC99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422775"/>
            <a:endParaRPr lang="it-IT" sz="87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54250" y="188913"/>
            <a:ext cx="4633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22775"/>
            <a:r>
              <a:rPr lang="it-IT" sz="32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Assunzione di Formaggio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50913" y="5516563"/>
            <a:ext cx="7240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… e anche la percentuale di bambini che assume formaggio aumenta del 7% !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49463"/>
            <a:ext cx="45720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032000"/>
            <a:ext cx="4572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835696" cy="17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716463" y="4368800"/>
            <a:ext cx="708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p&lt;0.05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35696" y="838200"/>
            <a:ext cx="7104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Campione di 176 bambini (9-11 </a:t>
            </a:r>
            <a:r>
              <a:rPr lang="it-IT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anni),48 % maschi e 52 % femmine)</a:t>
            </a:r>
            <a:endParaRPr lang="it-IT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93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555776" y="980728"/>
            <a:ext cx="565313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it-IT" dirty="0" smtClean="0">
                <a:latin typeface="Maiandra GD" pitchFamily="34" charset="0"/>
              </a:rPr>
              <a:t>“</a:t>
            </a:r>
            <a:r>
              <a:rPr lang="en-US" altLang="it-IT" dirty="0" err="1" smtClean="0">
                <a:latin typeface="Maiandra GD" pitchFamily="34" charset="0"/>
              </a:rPr>
              <a:t>Crescere</a:t>
            </a:r>
            <a:r>
              <a:rPr lang="en-US" altLang="it-IT" dirty="0" smtClean="0">
                <a:latin typeface="Maiandra GD" pitchFamily="34" charset="0"/>
              </a:rPr>
              <a:t> </a:t>
            </a:r>
            <a:r>
              <a:rPr lang="en-US" altLang="it-IT" dirty="0" err="1" smtClean="0">
                <a:latin typeface="Maiandra GD" pitchFamily="34" charset="0"/>
              </a:rPr>
              <a:t>forti</a:t>
            </a:r>
            <a:r>
              <a:rPr lang="en-US" altLang="it-IT" dirty="0" smtClean="0">
                <a:latin typeface="Maiandra GD" pitchFamily="34" charset="0"/>
              </a:rPr>
              <a:t> e </a:t>
            </a:r>
            <a:r>
              <a:rPr lang="en-US" altLang="it-IT" dirty="0" err="1" smtClean="0">
                <a:latin typeface="Maiandra GD" pitchFamily="34" charset="0"/>
              </a:rPr>
              <a:t>sani</a:t>
            </a:r>
            <a:r>
              <a:rPr lang="en-US" altLang="it-IT" dirty="0" smtClean="0">
                <a:latin typeface="Maiandra GD" pitchFamily="34" charset="0"/>
              </a:rPr>
              <a:t> con Mister Bone” </a:t>
            </a:r>
            <a:r>
              <a:rPr lang="it-IT" altLang="it-IT" dirty="0" smtClean="0">
                <a:latin typeface="Maiandra GD" pitchFamily="34" charset="0"/>
              </a:rPr>
              <a:t>è un programma di educazione alimentare dedicato ai bambini della scuola primaria, di età 9-11 anni, nato per promuovere stili di vita idonei a garantire un adeguato apporto dei principali nutrienti importanti per la salute dell’osso, in particolare calcio e vitamina D, con l’obiettivo di ridurre il rischio di fratture da osteoporosi in età adulta. Come testimonial per comunicare con i bambini è stato scelto un fumetto, Mister </a:t>
            </a:r>
            <a:r>
              <a:rPr lang="it-IT" altLang="it-IT" dirty="0" err="1" smtClean="0">
                <a:latin typeface="Maiandra GD" pitchFamily="34" charset="0"/>
              </a:rPr>
              <a:t>Bone</a:t>
            </a:r>
            <a:r>
              <a:rPr lang="it-IT" altLang="it-IT" dirty="0" smtClean="0">
                <a:latin typeface="Maiandra GD" pitchFamily="34" charset="0"/>
              </a:rPr>
              <a:t> (letteralmente “Signor Osso”), un allegro ossicino </a:t>
            </a:r>
            <a:r>
              <a:rPr lang="it-IT" altLang="it-IT" dirty="0" err="1" smtClean="0">
                <a:latin typeface="Maiandra GD" pitchFamily="34" charset="0"/>
              </a:rPr>
              <a:t>antropomorfizzato</a:t>
            </a:r>
            <a:r>
              <a:rPr lang="it-IT" altLang="it-IT" dirty="0" smtClean="0">
                <a:latin typeface="Maiandra GD" pitchFamily="34" charset="0"/>
              </a:rPr>
              <a:t> protagonista di una serie di supporti cartacei e multimediali centrati sulla prevenzione dell’osteoporosi attraverso l’educazione nutrizionale e l’attività fisica all’aria aperta. </a:t>
            </a:r>
            <a:endParaRPr lang="it-IT" altLang="it-IT" dirty="0">
              <a:latin typeface="Maiandra GD" pitchFamily="34" charset="0"/>
            </a:endParaRPr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95600" y="337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5576" y="4941168"/>
            <a:ext cx="590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Grazie per l’Attenzione!</a:t>
            </a:r>
            <a:endParaRPr lang="it-IT" sz="36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5736" cy="214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687" y="0"/>
            <a:ext cx="22463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687" y="4410075"/>
            <a:ext cx="1698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7" y="2057400"/>
            <a:ext cx="15573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040560" cy="19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7" y="0"/>
            <a:ext cx="26273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59632" y="5661248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lvl="1" algn="l">
              <a:spcBef>
                <a:spcPct val="20000"/>
              </a:spcBef>
              <a:tabLst>
                <a:tab pos="533400" algn="l"/>
              </a:tabLst>
              <a:defRPr/>
            </a:pPr>
            <a:r>
              <a:rPr lang="it-IT" sz="2400" dirty="0" smtClean="0">
                <a:solidFill>
                  <a:srgbClr val="C00000"/>
                </a:solidFill>
                <a:latin typeface="Maiandra GD" pitchFamily="34" charset="0"/>
              </a:rPr>
              <a:t>4) Il sito web con i Materiali didattici per gli approfondimenti e i giochi </a:t>
            </a:r>
            <a:r>
              <a:rPr lang="it-IT" sz="2400" dirty="0">
                <a:solidFill>
                  <a:srgbClr val="C00000"/>
                </a:solidFill>
                <a:latin typeface="Maiandra GD" pitchFamily="34" charset="0"/>
              </a:rPr>
              <a:t>online</a:t>
            </a:r>
            <a:endParaRPr lang="it-IT" sz="2400" i="1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635896" y="4365104"/>
            <a:ext cx="43348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Maiandra GD" pitchFamily="34" charset="0"/>
              </a:rPr>
              <a:t>3) Il Calendario </a:t>
            </a:r>
            <a:r>
              <a:rPr lang="it-IT" sz="2400" dirty="0">
                <a:solidFill>
                  <a:srgbClr val="C00000"/>
                </a:solidFill>
                <a:latin typeface="Maiandra GD" pitchFamily="34" charset="0"/>
              </a:rPr>
              <a:t>di Mister </a:t>
            </a:r>
            <a:r>
              <a:rPr lang="it-IT" sz="2400" dirty="0" err="1" smtClean="0">
                <a:solidFill>
                  <a:srgbClr val="C00000"/>
                </a:solidFill>
                <a:latin typeface="Maiandra GD" pitchFamily="34" charset="0"/>
              </a:rPr>
              <a:t>Bone</a:t>
            </a:r>
            <a:endParaRPr lang="it-IT" sz="2400" dirty="0" smtClean="0">
              <a:solidFill>
                <a:srgbClr val="C00000"/>
              </a:solidFill>
              <a:latin typeface="Maiandra GD" pitchFamily="34" charset="0"/>
            </a:endParaRPr>
          </a:p>
          <a:p>
            <a:r>
              <a:rPr lang="it-IT" sz="2400" dirty="0" smtClean="0">
                <a:solidFill>
                  <a:srgbClr val="C00000"/>
                </a:solidFill>
                <a:latin typeface="Maiandra GD" pitchFamily="34" charset="0"/>
              </a:rPr>
              <a:t>con i divertenti adesivi!</a:t>
            </a:r>
            <a:endParaRPr lang="it-IT" sz="2400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520" y="2348880"/>
            <a:ext cx="61206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Maiandra GD" pitchFamily="34" charset="0"/>
              </a:rPr>
              <a:t>1) La lezione frontale per imparare cose </a:t>
            </a:r>
            <a:r>
              <a:rPr lang="it-IT" sz="2400" dirty="0" err="1" smtClean="0">
                <a:solidFill>
                  <a:srgbClr val="C00000"/>
                </a:solidFill>
                <a:latin typeface="Maiandra GD" pitchFamily="34" charset="0"/>
              </a:rPr>
              <a:t>nuove…</a:t>
            </a:r>
            <a:r>
              <a:rPr lang="it-IT" sz="2400" dirty="0" smtClean="0">
                <a:solidFill>
                  <a:srgbClr val="C00000"/>
                </a:solidFill>
                <a:latin typeface="Maiandra GD" pitchFamily="34" charset="0"/>
              </a:rPr>
              <a:t> Concetti difficili a misura di bambino</a:t>
            </a:r>
            <a:endParaRPr lang="it-IT" sz="2400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27584" y="3645024"/>
            <a:ext cx="7132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Maiandra GD" pitchFamily="34" charset="0"/>
              </a:rPr>
              <a:t>2) L’opuscolo per informare meglio tutta la famiglia</a:t>
            </a:r>
            <a:endParaRPr lang="it-IT" sz="2400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0" y="260648"/>
            <a:ext cx="5929354" cy="1568800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92" tIns="45294" rIns="90592" bIns="45294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rial" charset="0"/>
              </a:defRPr>
            </a:lvl1pPr>
            <a:lvl2pPr marL="452438" defTabSz="906463">
              <a:defRPr>
                <a:solidFill>
                  <a:schemeClr val="tx1"/>
                </a:solidFill>
                <a:latin typeface="Arial" charset="0"/>
              </a:defRPr>
            </a:lvl2pPr>
            <a:lvl3pPr marL="906463" defTabSz="906463">
              <a:defRPr>
                <a:solidFill>
                  <a:schemeClr val="tx1"/>
                </a:solidFill>
                <a:latin typeface="Arial" charset="0"/>
              </a:defRPr>
            </a:lvl3pPr>
            <a:lvl4pPr marL="1358900" defTabSz="906463">
              <a:defRPr>
                <a:solidFill>
                  <a:schemeClr val="tx1"/>
                </a:solidFill>
                <a:latin typeface="Arial" charset="0"/>
              </a:defRPr>
            </a:lvl4pPr>
            <a:lvl5pPr marL="1812925" defTabSz="906463">
              <a:defRPr>
                <a:solidFill>
                  <a:schemeClr val="tx1"/>
                </a:solidFill>
                <a:latin typeface="Arial" charset="0"/>
              </a:defRPr>
            </a:lvl5pPr>
            <a:lvl6pPr marL="22701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273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845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1725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altLang="it-IT" sz="2400" b="1" dirty="0" smtClean="0">
                <a:solidFill>
                  <a:srgbClr val="990099"/>
                </a:solidFill>
                <a:latin typeface="Maiandra GD" pitchFamily="34" charset="0"/>
              </a:rPr>
              <a:t>Crescere forti e sani con Mister </a:t>
            </a:r>
            <a:r>
              <a:rPr lang="it-IT" altLang="it-IT" sz="2400" b="1" dirty="0" err="1" smtClean="0">
                <a:solidFill>
                  <a:srgbClr val="990099"/>
                </a:solidFill>
                <a:latin typeface="Maiandra GD" pitchFamily="34" charset="0"/>
              </a:rPr>
              <a:t>Bone</a:t>
            </a:r>
            <a:r>
              <a:rPr lang="it-IT" altLang="it-IT" sz="2400" b="1" dirty="0" smtClean="0">
                <a:solidFill>
                  <a:srgbClr val="990099"/>
                </a:solidFill>
                <a:latin typeface="Maiandra GD" pitchFamily="34" charset="0"/>
              </a:rPr>
              <a:t>: un progetto educativo per l’età infantile per avere ossa forti e in buona salute da adulti e da anziani … in 4 punti!</a:t>
            </a:r>
            <a:endParaRPr lang="en-US" altLang="it-IT" sz="2400" b="1" dirty="0" smtClean="0">
              <a:solidFill>
                <a:srgbClr val="990099"/>
              </a:solidFill>
              <a:latin typeface="Maiandra GD" pitchFamily="34" charset="0"/>
            </a:endParaRPr>
          </a:p>
        </p:txBody>
      </p:sp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284663" y="3644900"/>
            <a:ext cx="4441825" cy="3041650"/>
            <a:chOff x="385" y="527"/>
            <a:chExt cx="4991" cy="3629"/>
          </a:xfrm>
        </p:grpSpPr>
        <p:sp>
          <p:nvSpPr>
            <p:cNvPr id="3080" name="Oval 21"/>
            <p:cNvSpPr>
              <a:spLocks noChangeArrowheads="1"/>
            </p:cNvSpPr>
            <p:nvPr/>
          </p:nvSpPr>
          <p:spPr bwMode="auto">
            <a:xfrm>
              <a:off x="385" y="980"/>
              <a:ext cx="1407" cy="772"/>
            </a:xfrm>
            <a:prstGeom prst="ellipse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1" name="Oval 22"/>
            <p:cNvSpPr>
              <a:spLocks noChangeArrowheads="1"/>
            </p:cNvSpPr>
            <p:nvPr/>
          </p:nvSpPr>
          <p:spPr bwMode="auto">
            <a:xfrm>
              <a:off x="2200" y="527"/>
              <a:ext cx="1407" cy="772"/>
            </a:xfrm>
            <a:prstGeom prst="ellipse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2" name="Oval 23"/>
            <p:cNvSpPr>
              <a:spLocks noChangeArrowheads="1"/>
            </p:cNvSpPr>
            <p:nvPr/>
          </p:nvSpPr>
          <p:spPr bwMode="auto">
            <a:xfrm>
              <a:off x="3969" y="935"/>
              <a:ext cx="1407" cy="816"/>
            </a:xfrm>
            <a:prstGeom prst="ellipse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3" name="Oval 24"/>
            <p:cNvSpPr>
              <a:spLocks noChangeArrowheads="1"/>
            </p:cNvSpPr>
            <p:nvPr/>
          </p:nvSpPr>
          <p:spPr bwMode="auto">
            <a:xfrm>
              <a:off x="385" y="2794"/>
              <a:ext cx="1407" cy="772"/>
            </a:xfrm>
            <a:prstGeom prst="ellipse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4" name="Oval 25"/>
            <p:cNvSpPr>
              <a:spLocks noChangeArrowheads="1"/>
            </p:cNvSpPr>
            <p:nvPr/>
          </p:nvSpPr>
          <p:spPr bwMode="auto">
            <a:xfrm>
              <a:off x="2154" y="3384"/>
              <a:ext cx="1407" cy="772"/>
            </a:xfrm>
            <a:prstGeom prst="ellipse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5" name="Oval 26"/>
            <p:cNvSpPr>
              <a:spLocks noChangeArrowheads="1"/>
            </p:cNvSpPr>
            <p:nvPr/>
          </p:nvSpPr>
          <p:spPr bwMode="auto">
            <a:xfrm>
              <a:off x="3968" y="2793"/>
              <a:ext cx="1407" cy="772"/>
            </a:xfrm>
            <a:prstGeom prst="ellipse">
              <a:avLst/>
            </a:prstGeom>
            <a:gradFill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6" name="Text Box 27"/>
            <p:cNvSpPr txBox="1">
              <a:spLocks noChangeArrowheads="1"/>
            </p:cNvSpPr>
            <p:nvPr/>
          </p:nvSpPr>
          <p:spPr bwMode="auto">
            <a:xfrm>
              <a:off x="2326" y="660"/>
              <a:ext cx="1109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800">
                  <a:solidFill>
                    <a:srgbClr val="FFFF00"/>
                  </a:solidFill>
                  <a:latin typeface="AvantGarde Bk BT" pitchFamily="34" charset="0"/>
                </a:rPr>
                <a:t>GENETICA  Razza, sesso, familiarità</a:t>
              </a:r>
            </a:p>
          </p:txBody>
        </p:sp>
        <p:sp>
          <p:nvSpPr>
            <p:cNvPr id="3087" name="Text Box 28"/>
            <p:cNvSpPr txBox="1">
              <a:spLocks noChangeArrowheads="1"/>
            </p:cNvSpPr>
            <p:nvPr/>
          </p:nvSpPr>
          <p:spPr bwMode="auto">
            <a:xfrm>
              <a:off x="4151" y="932"/>
              <a:ext cx="1066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800">
                  <a:solidFill>
                    <a:srgbClr val="FFFF00"/>
                  </a:solidFill>
                  <a:latin typeface="AvantGarde Bk BT" pitchFamily="34" charset="0"/>
                </a:rPr>
                <a:t>DIETA          Calcio, vitamina D, proteine, alcol, frutta e verdura</a:t>
              </a:r>
            </a:p>
          </p:txBody>
        </p:sp>
        <p:sp>
          <p:nvSpPr>
            <p:cNvPr id="3088" name="Text Box 29"/>
            <p:cNvSpPr txBox="1">
              <a:spLocks noChangeArrowheads="1"/>
            </p:cNvSpPr>
            <p:nvPr/>
          </p:nvSpPr>
          <p:spPr bwMode="auto">
            <a:xfrm>
              <a:off x="476" y="2884"/>
              <a:ext cx="1225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800">
                  <a:solidFill>
                    <a:srgbClr val="FFFF00"/>
                  </a:solidFill>
                  <a:latin typeface="AvantGarde Bk BT" pitchFamily="34" charset="0"/>
                </a:rPr>
                <a:t>ORMONI      Ormoni sessuali, corticosteroidi, PTH</a:t>
              </a:r>
            </a:p>
          </p:txBody>
        </p:sp>
        <p:sp>
          <p:nvSpPr>
            <p:cNvPr id="3089" name="Text Box 30"/>
            <p:cNvSpPr txBox="1">
              <a:spLocks noChangeArrowheads="1"/>
            </p:cNvSpPr>
            <p:nvPr/>
          </p:nvSpPr>
          <p:spPr bwMode="auto">
            <a:xfrm>
              <a:off x="2290" y="3437"/>
              <a:ext cx="1179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800">
                  <a:solidFill>
                    <a:srgbClr val="FFFF00"/>
                  </a:solidFill>
                  <a:latin typeface="AvantGarde Bk BT" pitchFamily="34" charset="0"/>
                </a:rPr>
                <a:t>FARMACI Antinfiammatori, anticonvulsivanti, anticoagulanti</a:t>
              </a:r>
            </a:p>
          </p:txBody>
        </p:sp>
        <p:sp>
          <p:nvSpPr>
            <p:cNvPr id="3090" name="Text Box 31"/>
            <p:cNvSpPr txBox="1">
              <a:spLocks noChangeArrowheads="1"/>
            </p:cNvSpPr>
            <p:nvPr/>
          </p:nvSpPr>
          <p:spPr bwMode="auto">
            <a:xfrm>
              <a:off x="4060" y="2932"/>
              <a:ext cx="1223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800">
                  <a:solidFill>
                    <a:srgbClr val="FFFF00"/>
                  </a:solidFill>
                  <a:latin typeface="AvantGarde Bk BT" pitchFamily="34" charset="0"/>
                </a:rPr>
                <a:t>STILE DI VITA Attività fisica, fumo…</a:t>
              </a:r>
            </a:p>
          </p:txBody>
        </p:sp>
        <p:sp>
          <p:nvSpPr>
            <p:cNvPr id="3091" name="Line 32"/>
            <p:cNvSpPr>
              <a:spLocks noChangeShapeType="1"/>
            </p:cNvSpPr>
            <p:nvPr/>
          </p:nvSpPr>
          <p:spPr bwMode="auto">
            <a:xfrm>
              <a:off x="1655" y="1706"/>
              <a:ext cx="31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2" name="Line 33"/>
            <p:cNvSpPr>
              <a:spLocks noChangeShapeType="1"/>
            </p:cNvSpPr>
            <p:nvPr/>
          </p:nvSpPr>
          <p:spPr bwMode="auto">
            <a:xfrm flipV="1">
              <a:off x="1655" y="2613"/>
              <a:ext cx="31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3" name="Line 34"/>
            <p:cNvSpPr>
              <a:spLocks noChangeShapeType="1"/>
            </p:cNvSpPr>
            <p:nvPr/>
          </p:nvSpPr>
          <p:spPr bwMode="auto">
            <a:xfrm flipH="1" flipV="1">
              <a:off x="3923" y="2568"/>
              <a:ext cx="31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4" name="Line 35"/>
            <p:cNvSpPr>
              <a:spLocks noChangeShapeType="1"/>
            </p:cNvSpPr>
            <p:nvPr/>
          </p:nvSpPr>
          <p:spPr bwMode="auto">
            <a:xfrm flipH="1">
              <a:off x="3923" y="1706"/>
              <a:ext cx="31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5" name="Line 36"/>
            <p:cNvSpPr>
              <a:spLocks noChangeShapeType="1"/>
            </p:cNvSpPr>
            <p:nvPr/>
          </p:nvSpPr>
          <p:spPr bwMode="auto">
            <a:xfrm rot="3199202" flipH="1" flipV="1">
              <a:off x="2764" y="3105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96" name="Text Box 37"/>
            <p:cNvSpPr txBox="1">
              <a:spLocks noChangeArrowheads="1"/>
            </p:cNvSpPr>
            <p:nvPr/>
          </p:nvSpPr>
          <p:spPr bwMode="auto">
            <a:xfrm>
              <a:off x="521" y="1253"/>
              <a:ext cx="118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800">
                  <a:solidFill>
                    <a:srgbClr val="FFFF00"/>
                  </a:solidFill>
                  <a:latin typeface="AvantGarde Bk BT" pitchFamily="34" charset="0"/>
                </a:rPr>
                <a:t>ETA’</a:t>
              </a:r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auto">
            <a:xfrm rot="18400798" flipH="1">
              <a:off x="2702" y="1474"/>
              <a:ext cx="35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3098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8" y="1865"/>
              <a:ext cx="1223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4787900" y="3357563"/>
            <a:ext cx="3148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altLang="it-IT" sz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DA COSA DIPENDE LA MASSA OSSEA?</a:t>
            </a:r>
            <a:r>
              <a:rPr lang="it-IT" altLang="it-IT" sz="1000">
                <a:solidFill>
                  <a:srgbClr val="FF0000"/>
                </a:solidFill>
                <a:latin typeface="AvantGarde Bk BT" pitchFamily="34" charset="0"/>
              </a:rPr>
              <a:t> </a:t>
            </a:r>
          </a:p>
        </p:txBody>
      </p:sp>
      <p:sp>
        <p:nvSpPr>
          <p:cNvPr id="3077" name="AutoShape 41"/>
          <p:cNvSpPr>
            <a:spLocks noChangeArrowheads="1"/>
          </p:cNvSpPr>
          <p:nvPr/>
        </p:nvSpPr>
        <p:spPr bwMode="auto">
          <a:xfrm rot="989587">
            <a:off x="7380288" y="3573463"/>
            <a:ext cx="1514475" cy="1516062"/>
          </a:xfrm>
          <a:prstGeom prst="irregularSeal2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079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623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2771800" y="5013176"/>
          <a:ext cx="139015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CorelPhotoPaint.Image.8" r:id="rId5" imgW="6222222" imgH="7390476" progId="">
                  <p:embed/>
                </p:oleObj>
              </mc:Choice>
              <mc:Fallback>
                <p:oleObj name="CorelPhotoPaint.Image.8" r:id="rId5" imgW="6222222" imgH="739047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13176"/>
                        <a:ext cx="1390152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395536" y="415116"/>
            <a:ext cx="324036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emen Bd BT" pitchFamily="82" charset="0"/>
              </a:rPr>
              <a:t>BIOLOGIA DELL’OSSO</a:t>
            </a:r>
            <a:endParaRPr lang="it-IT" altLang="it-IT" sz="2800" dirty="0" smtClean="0">
              <a:latin typeface="Bremen Bd BT" pitchFamily="82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95536" y="1340768"/>
            <a:ext cx="36724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altLang="it-IT" dirty="0">
                <a:latin typeface="Benguiat Bk BT" pitchFamily="18" charset="0"/>
              </a:rPr>
              <a:t>Lo scheletro è stato considerato per molto tempo una struttura di sostegno, inerte dal punto di vista metabolico. In realtà questo apparato è il risultato di un continuo processo di rimodellamento, ovvero ad ogni momento della nostra vita il nostro scheletro è il risultato algebrico dei processi di riassorbimento e di neoformazione ossea.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4355976" y="6611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Bradley Hand ITC" pitchFamily="66" charset="0"/>
              </a:rPr>
              <a:t>Picco di Massa Ossea</a:t>
            </a:r>
            <a:endParaRPr lang="it-IT" sz="16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cxnSp>
        <p:nvCxnSpPr>
          <p:cNvPr id="53" name="Connettore 2 52"/>
          <p:cNvCxnSpPr>
            <a:stCxn id="51" idx="3"/>
          </p:cNvCxnSpPr>
          <p:nvPr/>
        </p:nvCxnSpPr>
        <p:spPr>
          <a:xfrm>
            <a:off x="6355241" y="235387"/>
            <a:ext cx="304991" cy="2412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535" y="964073"/>
            <a:ext cx="3111445" cy="44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6" y="980728"/>
            <a:ext cx="6043317" cy="439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0"/>
            <a:ext cx="1025746" cy="10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692696"/>
            <a:ext cx="8640960" cy="5976664"/>
          </a:xfrm>
          <a:prstGeom prst="rect">
            <a:avLst/>
          </a:prstGeom>
          <a:solidFill>
            <a:srgbClr val="BFCD0D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347913" y="62785"/>
            <a:ext cx="437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Il calendario di </a:t>
            </a:r>
            <a:r>
              <a:rPr lang="it-IT" sz="28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MisterBone</a:t>
            </a:r>
            <a:endParaRPr lang="it-IT" sz="28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718" y="773648"/>
            <a:ext cx="3960440" cy="28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97152"/>
            <a:ext cx="331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99144"/>
            <a:ext cx="4032448" cy="28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" y="803863"/>
            <a:ext cx="3991972" cy="277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05968"/>
            <a:ext cx="770204" cy="7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9" y="1124645"/>
            <a:ext cx="8497192" cy="5184675"/>
          </a:xfrm>
          <a:prstGeom prst="rect">
            <a:avLst/>
          </a:prstGeom>
          <a:solidFill>
            <a:srgbClr val="BFCD0D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19388" y="1121370"/>
            <a:ext cx="367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422775"/>
            <a:r>
              <a:rPr lang="it-IT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www.misterbone.it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27163" y="245592"/>
            <a:ext cx="628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Crescere forti e sani con MISTERBONE!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-403" t="-491" b="-525"/>
          <a:stretch>
            <a:fillRect/>
          </a:stretch>
        </p:blipFill>
        <p:spPr bwMode="auto">
          <a:xfrm>
            <a:off x="827584" y="1628800"/>
            <a:ext cx="7808595" cy="45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misterbone.it/images/stories/t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67" y="0"/>
            <a:ext cx="4515759" cy="3224068"/>
          </a:xfrm>
          <a:prstGeom prst="rect">
            <a:avLst/>
          </a:prstGeom>
          <a:noFill/>
        </p:spPr>
      </p:pic>
      <p:pic>
        <p:nvPicPr>
          <p:cNvPr id="3" name="Picture 4" descr="http://www.misterbone.it/images/stories/te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318" y="13648"/>
            <a:ext cx="4546386" cy="3181444"/>
          </a:xfrm>
          <a:prstGeom prst="rect">
            <a:avLst/>
          </a:prstGeom>
          <a:noFill/>
        </p:spPr>
      </p:pic>
      <p:pic>
        <p:nvPicPr>
          <p:cNvPr id="4" name="Picture 6" descr="http://www.misterbone.it/images/stories/te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63" y="3446416"/>
            <a:ext cx="4529408" cy="3244321"/>
          </a:xfrm>
          <a:prstGeom prst="rect">
            <a:avLst/>
          </a:prstGeom>
          <a:noFill/>
        </p:spPr>
      </p:pic>
      <p:pic>
        <p:nvPicPr>
          <p:cNvPr id="6" name="Picture 3" descr="http://www.misterbone.it/images/stories/te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298" y="3428948"/>
            <a:ext cx="4499992" cy="324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44014"/>
            <a:ext cx="1403648" cy="7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t="12162" r="49213" b="10811"/>
          <a:stretch>
            <a:fillRect/>
          </a:stretch>
        </p:blipFill>
        <p:spPr bwMode="auto">
          <a:xfrm>
            <a:off x="930656" y="161802"/>
            <a:ext cx="7344816" cy="64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0"/>
            <a:ext cx="1673818" cy="163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75226F2F891847B13D2BEE5D23722A" ma:contentTypeVersion="16" ma:contentTypeDescription="Creare un nuovo documento." ma:contentTypeScope="" ma:versionID="4f64e8e79e2024334a35bc29efd623eb">
  <xsd:schema xmlns:xsd="http://www.w3.org/2001/XMLSchema" xmlns:xs="http://www.w3.org/2001/XMLSchema" xmlns:p="http://schemas.microsoft.com/office/2006/metadata/properties" xmlns:ns2="9872b51f-56ea-47a3-ab2b-9374594b83ca" xmlns:ns3="098f47b3-79fa-4d92-9cdd-4bc902bf134d" targetNamespace="http://schemas.microsoft.com/office/2006/metadata/properties" ma:root="true" ma:fieldsID="c5577e1df633292bdc84759d8139f270" ns2:_="" ns3:_="">
    <xsd:import namespace="9872b51f-56ea-47a3-ab2b-9374594b83ca"/>
    <xsd:import namespace="098f47b3-79fa-4d92-9cdd-4bc902bf1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2b51f-56ea-47a3-ab2b-9374594b8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c812728-cd83-4f30-87bb-12bcacdad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47b3-79fa-4d92-9cdd-4bc902bf1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328c41-2b4e-4fd1-b72b-63258f3dfeeb}" ma:internalName="TaxCatchAll" ma:showField="CatchAllData" ma:web="098f47b3-79fa-4d92-9cdd-4bc902bf1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8f47b3-79fa-4d92-9cdd-4bc902bf134d" xsi:nil="true"/>
    <lcf76f155ced4ddcb4097134ff3c332f xmlns="9872b51f-56ea-47a3-ab2b-9374594b83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94E810-6D6B-4D75-880D-7C38087188B5}"/>
</file>

<file path=customXml/itemProps2.xml><?xml version="1.0" encoding="utf-8"?>
<ds:datastoreItem xmlns:ds="http://schemas.openxmlformats.org/officeDocument/2006/customXml" ds:itemID="{0DD52A4F-4C17-432B-BAB5-C1AEBEA0BCE2}"/>
</file>

<file path=customXml/itemProps3.xml><?xml version="1.0" encoding="utf-8"?>
<ds:datastoreItem xmlns:ds="http://schemas.openxmlformats.org/officeDocument/2006/customXml" ds:itemID="{FEF9530B-E17C-41FC-ABEA-F7DD284406BD}"/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726</Words>
  <Application>Microsoft Office PowerPoint</Application>
  <PresentationFormat>Presentazione su schermo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CorelPhotoPaint.Image.8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</dc:creator>
  <cp:lastModifiedBy>Barbara</cp:lastModifiedBy>
  <cp:revision>99</cp:revision>
  <dcterms:created xsi:type="dcterms:W3CDTF">2015-03-27T10:45:23Z</dcterms:created>
  <dcterms:modified xsi:type="dcterms:W3CDTF">2015-04-03T10:38:25Z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ContentTypeId">
    <vt:lpwstr>0x0101002275226F2F891847B13D2BEE5D23722A</vt:lpwstr>
  </property>
</Properties>
</file>